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0" r:id="rId9"/>
    <p:sldId id="271" r:id="rId10"/>
    <p:sldId id="272" r:id="rId11"/>
    <p:sldId id="273" r:id="rId12"/>
    <p:sldId id="264" r:id="rId13"/>
    <p:sldId id="269" r:id="rId14"/>
    <p:sldId id="279" r:id="rId15"/>
    <p:sldId id="280" r:id="rId16"/>
    <p:sldId id="274" r:id="rId17"/>
    <p:sldId id="275" r:id="rId18"/>
    <p:sldId id="267" r:id="rId19"/>
    <p:sldId id="266" r:id="rId20"/>
    <p:sldId id="276" r:id="rId21"/>
    <p:sldId id="277" r:id="rId22"/>
    <p:sldId id="278" r:id="rId23"/>
  </p:sldIdLst>
  <p:sldSz cx="9144000" cy="6858000" type="screen4x3"/>
  <p:notesSz cx="6875463" cy="100028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51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B6442D"/>
    <a:srgbClr val="B1264D"/>
    <a:srgbClr val="01426A"/>
    <a:srgbClr val="4C73B3"/>
    <a:srgbClr val="007088"/>
    <a:srgbClr val="BF151B"/>
    <a:srgbClr val="0083A7"/>
    <a:srgbClr val="00344D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1" autoAdjust="0"/>
    <p:restoredTop sz="95501" autoAdjust="0"/>
  </p:normalViewPr>
  <p:slideViewPr>
    <p:cSldViewPr>
      <p:cViewPr varScale="1">
        <p:scale>
          <a:sx n="76" d="100"/>
          <a:sy n="76" d="100"/>
        </p:scale>
        <p:origin x="-1320" y="-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-2778" y="-84"/>
      </p:cViewPr>
      <p:guideLst>
        <p:guide orient="horz" pos="3151"/>
        <p:guide pos="216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94505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r">
              <a:defRPr sz="1300"/>
            </a:lvl1pPr>
          </a:lstStyle>
          <a:p>
            <a:fld id="{4BFBC237-A9FC-4974-8E05-EF8721D852F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56478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94505" y="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r">
              <a:defRPr sz="1300"/>
            </a:lvl1pPr>
          </a:lstStyle>
          <a:p>
            <a:fld id="{0FD5384F-8C3C-4A0B-B544-9C6BBD1ABE4A}" type="datetimeFigureOut">
              <a:rPr lang="pt-PT" smtClean="0"/>
              <a:t>20/09/2019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4999037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42" tIns="48221" rIns="96442" bIns="48221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7547" y="4751348"/>
            <a:ext cx="5500370" cy="4501277"/>
          </a:xfrm>
          <a:prstGeom prst="rect">
            <a:avLst/>
          </a:prstGeom>
        </p:spPr>
        <p:txBody>
          <a:bodyPr vert="horz" lIns="96442" tIns="48221" rIns="96442" bIns="48221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94505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r">
              <a:defRPr sz="1300"/>
            </a:lvl1pPr>
          </a:lstStyle>
          <a:p>
            <a:fld id="{7422E085-2DF9-4FAC-9B4B-3D4A54399BD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37720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3681028"/>
            <a:ext cx="6804248" cy="31769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6804248" cy="36810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0624" y="1592263"/>
            <a:ext cx="6444014" cy="2016224"/>
          </a:xfrm>
        </p:spPr>
        <p:txBody>
          <a:bodyPr lIns="0" rIns="0" anchor="ctr">
            <a:normAutofit/>
          </a:bodyPr>
          <a:lstStyle>
            <a:lvl1pPr algn="ctr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pt-PT" dirty="0" smtClean="0"/>
              <a:t>Clique para inserir o título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81860" y="3681028"/>
            <a:ext cx="6442778" cy="828092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dirty="0" smtClean="0"/>
              <a:t>Clique para inserir o(s) autor(</a:t>
            </a:r>
            <a:r>
              <a:rPr lang="pt-PT" dirty="0" err="1" smtClean="0"/>
              <a:t>es</a:t>
            </a:r>
            <a:r>
              <a:rPr lang="pt-PT" dirty="0" smtClean="0"/>
              <a:t>), afiliação(</a:t>
            </a:r>
            <a:r>
              <a:rPr lang="pt-PT" dirty="0" err="1" smtClean="0"/>
              <a:t>ões</a:t>
            </a:r>
            <a:r>
              <a:rPr lang="pt-PT" dirty="0" smtClean="0"/>
              <a:t>) e e-mail(s)</a:t>
            </a:r>
          </a:p>
        </p:txBody>
      </p:sp>
      <p:pic>
        <p:nvPicPr>
          <p:cNvPr id="1026" name="Imagem 2" descr="C:\Users\Iodilsa\Documents\Direcção Cientifica UEM\CCI\Certificado de participação\Certificados_finais\LOGOTIPO_1 preferencial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82" y="-3690"/>
            <a:ext cx="79208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04" y="1330181"/>
            <a:ext cx="1085218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6877546" y="935267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Faculdade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Engenharia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4647" y="4627137"/>
            <a:ext cx="1564609" cy="1037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12060" y="4607449"/>
            <a:ext cx="1158419" cy="10411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84686" y="161812"/>
            <a:ext cx="56348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200" b="1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Jornadas Científicas da Faculdade de Engenharia</a:t>
            </a:r>
            <a:endParaRPr lang="en-US" sz="2200" b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pt-PT" sz="1600" b="0" kern="1200" dirty="0" smtClean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Edição 2019</a:t>
            </a:r>
            <a:endParaRPr lang="en-US" sz="1600" b="0" kern="1200" dirty="0" smtClean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/>
          <a:srcRect l="35052" r="-1"/>
          <a:stretch/>
        </p:blipFill>
        <p:spPr>
          <a:xfrm>
            <a:off x="467543" y="4627138"/>
            <a:ext cx="1703135" cy="10374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04514" y="5735490"/>
            <a:ext cx="1495553" cy="1051560"/>
          </a:xfrm>
          <a:prstGeom prst="rect">
            <a:avLst/>
          </a:prstGeom>
        </p:spPr>
      </p:pic>
      <p:pic>
        <p:nvPicPr>
          <p:cNvPr id="1031" name="Picture 7" descr="LaboratÃ³rio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9" r="4022"/>
          <a:stretch/>
        </p:blipFill>
        <p:spPr bwMode="auto">
          <a:xfrm>
            <a:off x="4392653" y="5752568"/>
            <a:ext cx="2346169" cy="10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6804248" y="510023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0" dirty="0" smtClean="0">
                <a:solidFill>
                  <a:schemeClr val="accent6">
                    <a:lumMod val="75000"/>
                  </a:schemeClr>
                </a:solidFill>
              </a:rPr>
              <a:t>Apoios:</a:t>
            </a:r>
            <a:endParaRPr lang="en-US" sz="1400" b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804248" y="4483379"/>
            <a:ext cx="2193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t-PT" sz="1400" b="1" kern="120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23 e 24 de Setembro de 2019</a:t>
            </a:r>
          </a:p>
          <a:p>
            <a:pPr algn="l"/>
            <a:r>
              <a:rPr lang="pt-PT" sz="1400" b="1" kern="120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Moçambique </a:t>
            </a:r>
            <a:r>
              <a:rPr lang="pt-PT" sz="1400" b="1" kern="120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lang="pt-PT" sz="1400" b="1" kern="1200" baseline="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 Maputo</a:t>
            </a:r>
            <a:endParaRPr lang="en-US" sz="1400" b="1" dirty="0">
              <a:solidFill>
                <a:srgbClr val="00B05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864163" y="5499588"/>
            <a:ext cx="865790" cy="297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877546" y="5483552"/>
            <a:ext cx="698668" cy="3991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922297" y="6050721"/>
            <a:ext cx="562603" cy="374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34908" y="6108281"/>
            <a:ext cx="1199815" cy="236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968155" y="6593162"/>
            <a:ext cx="608058" cy="248485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00181" y="5720773"/>
            <a:ext cx="1572484" cy="1040984"/>
          </a:xfrm>
          <a:prstGeom prst="rect">
            <a:avLst/>
          </a:prstGeom>
        </p:spPr>
      </p:pic>
      <p:sp>
        <p:nvSpPr>
          <p:cNvPr id="1025" name="Rectangle 1024"/>
          <p:cNvSpPr/>
          <p:nvPr userDrawn="1"/>
        </p:nvSpPr>
        <p:spPr>
          <a:xfrm>
            <a:off x="102402" y="764171"/>
            <a:ext cx="6643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i="1" dirty="0" smtClean="0">
                <a:solidFill>
                  <a:schemeClr val="bg1">
                    <a:lumMod val="85000"/>
                  </a:schemeClr>
                </a:solidFill>
              </a:rPr>
              <a:t>Energizando e Inovando a Engenharia para a promoção do Bem-Estar e Progresso da Sociedade</a:t>
            </a:r>
            <a:endParaRPr lang="en-US" sz="16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546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113" userDrawn="1">
          <p15:clr>
            <a:srgbClr val="FBAE40"/>
          </p15:clr>
        </p15:guide>
        <p15:guide id="2" pos="4173" userDrawn="1">
          <p15:clr>
            <a:srgbClr val="FBAE40"/>
          </p15:clr>
        </p15:guide>
        <p15:guide id="3" pos="4286" userDrawn="1">
          <p15:clr>
            <a:srgbClr val="FBAE40"/>
          </p15:clr>
        </p15:guide>
        <p15:guide id="4" orient="horz" pos="1003" userDrawn="1">
          <p15:clr>
            <a:srgbClr val="FBAE40"/>
          </p15:clr>
        </p15:guide>
        <p15:guide id="5" pos="44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79490" y="188913"/>
            <a:ext cx="8785123" cy="922114"/>
          </a:xfrm>
        </p:spPr>
        <p:txBody>
          <a:bodyPr/>
          <a:lstStyle>
            <a:lvl1pPr>
              <a:defRPr>
                <a:solidFill>
                  <a:srgbClr val="01426A"/>
                </a:solidFill>
              </a:defRPr>
            </a:lvl1pPr>
          </a:lstStyle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10" name="Marcador de Posição de Conteúdo 9"/>
          <p:cNvSpPr>
            <a:spLocks noGrp="1"/>
          </p:cNvSpPr>
          <p:nvPr>
            <p:ph sz="quarter" idx="10" hasCustomPrompt="1"/>
          </p:nvPr>
        </p:nvSpPr>
        <p:spPr>
          <a:xfrm>
            <a:off x="179490" y="1268413"/>
            <a:ext cx="8785123" cy="4681537"/>
          </a:xfrm>
        </p:spPr>
        <p:txBody>
          <a:bodyPr/>
          <a:lstStyle>
            <a:lvl1pPr>
              <a:buClr>
                <a:srgbClr val="01426A"/>
              </a:buClr>
              <a:defRPr/>
            </a:lvl1pPr>
            <a:lvl2pPr>
              <a:buClr>
                <a:srgbClr val="01426A"/>
              </a:buClr>
              <a:defRPr/>
            </a:lvl2pPr>
            <a:lvl3pPr>
              <a:buClr>
                <a:srgbClr val="01426A"/>
              </a:buClr>
              <a:defRPr/>
            </a:lvl3pPr>
            <a:lvl4pPr>
              <a:buClr>
                <a:srgbClr val="92D050"/>
              </a:buClr>
              <a:defRPr/>
            </a:lvl4pPr>
            <a:lvl5pPr>
              <a:buClr>
                <a:srgbClr val="92D050"/>
              </a:buClr>
              <a:defRPr/>
            </a:lvl5pPr>
          </a:lstStyle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</p:txBody>
      </p:sp>
      <p:sp>
        <p:nvSpPr>
          <p:cNvPr id="5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032753" y="6107674"/>
            <a:ext cx="936229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1426A"/>
                </a:solidFill>
              </a:defRPr>
            </a:lvl1pPr>
          </a:lstStyle>
          <a:p>
            <a:fld id="{D0336DCA-FFE8-45A9-A7BF-F1B1ACEB72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9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8785225" cy="922114"/>
          </a:xfrm>
        </p:spPr>
        <p:txBody>
          <a:bodyPr/>
          <a:lstStyle>
            <a:lvl1pPr>
              <a:defRPr>
                <a:solidFill>
                  <a:srgbClr val="01426A"/>
                </a:solidFill>
              </a:defRPr>
            </a:lvl1pPr>
          </a:lstStyle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4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028383" y="6138671"/>
            <a:ext cx="936229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1426A"/>
                </a:solidFill>
              </a:defRPr>
            </a:lvl1pPr>
          </a:lstStyle>
          <a:p>
            <a:fld id="{D0336DCA-FFE8-45A9-A7BF-F1B1ACEB72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 userDrawn="1">
            <p:ph type="title"/>
          </p:nvPr>
        </p:nvSpPr>
        <p:spPr>
          <a:xfrm>
            <a:off x="179388" y="188913"/>
            <a:ext cx="8785224" cy="922114"/>
          </a:xfrm>
          <a:prstGeom prst="rect">
            <a:avLst/>
          </a:prstGeo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80185" y="1196976"/>
            <a:ext cx="8784427" cy="475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028383" y="6138671"/>
            <a:ext cx="936229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1426A"/>
                </a:solidFill>
              </a:defRPr>
            </a:lvl1pPr>
          </a:lstStyle>
          <a:p>
            <a:fld id="{D0336DCA-FFE8-45A9-A7BF-F1B1ACEB72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093296"/>
            <a:ext cx="2231740" cy="76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 userDrawn="1"/>
        </p:nvSpPr>
        <p:spPr>
          <a:xfrm rot="10800000" flipH="1">
            <a:off x="0" y="6093296"/>
            <a:ext cx="2555776" cy="764704"/>
          </a:xfrm>
          <a:prstGeom prst="parallelogram">
            <a:avLst>
              <a:gd name="adj" fmla="val 3828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 userDrawn="1"/>
        </p:nvSpPr>
        <p:spPr>
          <a:xfrm rot="10800000" flipH="1">
            <a:off x="2339753" y="6093296"/>
            <a:ext cx="6012666" cy="764704"/>
          </a:xfrm>
          <a:prstGeom prst="parallelogram">
            <a:avLst>
              <a:gd name="adj" fmla="val 3828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2" descr="C:\Users\Iodilsa\Documents\Direcção Cientifica UEM\CCI\Certificado de participação\Certificados_finais\LOGOTIPO_1 preferencial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90"/>
          <a:stretch/>
        </p:blipFill>
        <p:spPr bwMode="auto">
          <a:xfrm>
            <a:off x="174729" y="6127158"/>
            <a:ext cx="540060" cy="43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0175" y="6175008"/>
            <a:ext cx="468052" cy="41692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72789" y="6582663"/>
            <a:ext cx="1511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b="1" dirty="0" err="1" smtClean="0">
                <a:solidFill>
                  <a:srgbClr val="6A6A6A"/>
                </a:solidFill>
              </a:rPr>
              <a:t>Electricidade</a:t>
            </a:r>
            <a:r>
              <a:rPr lang="pt-PT" sz="900" b="1" dirty="0" smtClean="0">
                <a:solidFill>
                  <a:srgbClr val="6A6A6A"/>
                </a:solidFill>
              </a:rPr>
              <a:t> de Moçambique</a:t>
            </a:r>
            <a:endParaRPr lang="en-US" sz="900" b="1" dirty="0">
              <a:solidFill>
                <a:srgbClr val="6A6A6A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209" y="6518375"/>
            <a:ext cx="7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 smtClean="0">
                <a:solidFill>
                  <a:srgbClr val="6A6A6A"/>
                </a:solidFill>
              </a:rPr>
              <a:t>Faculdade de Engenharia</a:t>
            </a:r>
            <a:endParaRPr lang="en-US" sz="900" b="1" dirty="0">
              <a:solidFill>
                <a:srgbClr val="6A6A6A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006045" y="6250994"/>
            <a:ext cx="43140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b="1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Jornadas Científicas da Faculdade de Engenharia </a:t>
            </a:r>
            <a:r>
              <a:rPr lang="pt-PT" sz="1300" b="1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sym typeface="Symbol" panose="05050102010706020507" pitchFamily="18" charset="2"/>
              </a:rPr>
              <a:t> </a:t>
            </a:r>
            <a:r>
              <a:rPr lang="pt-PT" sz="1300" b="0" kern="1200" dirty="0" smtClean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Edição 2019</a:t>
            </a:r>
            <a:endParaRPr lang="en-US" sz="1300" b="0" kern="1200" dirty="0" smtClean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532391" y="6451709"/>
            <a:ext cx="5709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200" i="1" dirty="0" smtClean="0">
                <a:solidFill>
                  <a:schemeClr val="bg1">
                    <a:lumMod val="85000"/>
                  </a:schemeClr>
                </a:solidFill>
              </a:rPr>
              <a:t>Energizando e Inovando a Engenharia para a promoção do Bem-Estar e Progresso da Sociedade</a:t>
            </a:r>
            <a:endParaRPr lang="en-U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2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1426A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150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13" userDrawn="1">
          <p15:clr>
            <a:srgbClr val="F26B43"/>
          </p15:clr>
        </p15:guide>
        <p15:guide id="2" orient="horz" pos="3861" userDrawn="1">
          <p15:clr>
            <a:srgbClr val="F26B43"/>
          </p15:clr>
        </p15:guide>
        <p15:guide id="3" pos="5647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Desenvolvimento de um sistema integrado de gestão escolar </a:t>
            </a:r>
            <a:r>
              <a:rPr lang="pt-PT" dirty="0" smtClean="0"/>
              <a:t>PARA </a:t>
            </a:r>
            <a:r>
              <a:rPr lang="pt-PT" dirty="0"/>
              <a:t>escolas secundárias públicas a nível do distrito municipal </a:t>
            </a:r>
            <a:r>
              <a:rPr lang="pt-PT" dirty="0" err="1"/>
              <a:t>Kamubukwane</a:t>
            </a:r>
            <a:r>
              <a:rPr lang="pt-PT" dirty="0"/>
              <a:t/>
            </a:r>
            <a:br>
              <a:rPr lang="pt-PT" dirty="0"/>
            </a:br>
            <a:endParaRPr lang="en-US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Barato</a:t>
            </a:r>
            <a:r>
              <a:rPr lang="en-US" dirty="0"/>
              <a:t>, C</a:t>
            </a:r>
            <a:r>
              <a:rPr lang="pt-PT" dirty="0"/>
              <a:t>â</a:t>
            </a:r>
            <a:r>
              <a:rPr lang="en-US" dirty="0" err="1"/>
              <a:t>ndido</a:t>
            </a:r>
            <a:r>
              <a:rPr lang="en-US" dirty="0"/>
              <a:t> Ernesto</a:t>
            </a:r>
          </a:p>
          <a:p>
            <a:r>
              <a:rPr lang="en-US" dirty="0" err="1"/>
              <a:t>Mazivila</a:t>
            </a:r>
            <a:r>
              <a:rPr lang="en-US" dirty="0"/>
              <a:t>, </a:t>
            </a:r>
            <a:r>
              <a:rPr lang="en-US" dirty="0" err="1"/>
              <a:t>Eurico</a:t>
            </a:r>
            <a:r>
              <a:rPr lang="en-US" dirty="0"/>
              <a:t> In</a:t>
            </a:r>
            <a:r>
              <a:rPr lang="pt-PT" dirty="0"/>
              <a:t>á</a:t>
            </a:r>
            <a:r>
              <a:rPr lang="en-US" dirty="0" err="1"/>
              <a:t>cio</a:t>
            </a:r>
            <a:endParaRPr lang="en-US" dirty="0"/>
          </a:p>
          <a:p>
            <a:r>
              <a:rPr lang="en-US" dirty="0" err="1"/>
              <a:t>Mondlane</a:t>
            </a:r>
            <a:r>
              <a:rPr lang="en-US" dirty="0"/>
              <a:t>, Paulo </a:t>
            </a:r>
            <a:r>
              <a:rPr lang="en-US" dirty="0" err="1"/>
              <a:t>Titos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5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Ensino Técnico Profissional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2" descr="C:\Users\asus\Downloads\20171220083649apo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1916832"/>
            <a:ext cx="4896544" cy="359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6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Ensino Superior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219" name="Picture 3" descr="C:\Users\asus\Downloads\MaputoUnviver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1916832"/>
            <a:ext cx="622083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Gestão Escolar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9490" y="1052737"/>
            <a:ext cx="8785123" cy="4897214"/>
          </a:xfrm>
        </p:spPr>
        <p:txBody>
          <a:bodyPr/>
          <a:lstStyle/>
          <a:p>
            <a:pPr marL="0" indent="0" algn="just">
              <a:buNone/>
            </a:pPr>
            <a:r>
              <a:rPr lang="pt-PT" dirty="0"/>
              <a:t>Gestão escolar consiste num sistema </a:t>
            </a:r>
            <a:r>
              <a:rPr lang="pt-PT" dirty="0" smtClean="0"/>
              <a:t>de organização </a:t>
            </a:r>
            <a:r>
              <a:rPr lang="pt-PT" dirty="0"/>
              <a:t>interno da </a:t>
            </a:r>
            <a:r>
              <a:rPr lang="pt-PT" dirty="0" smtClean="0"/>
              <a:t>escola, envolvendo </a:t>
            </a:r>
            <a:r>
              <a:rPr lang="pt-PT" dirty="0"/>
              <a:t>todos os </a:t>
            </a:r>
            <a:r>
              <a:rPr lang="pt-PT" dirty="0" smtClean="0"/>
              <a:t>sectores </a:t>
            </a:r>
            <a:r>
              <a:rPr lang="pt-PT" dirty="0"/>
              <a:t>que </a:t>
            </a:r>
            <a:r>
              <a:rPr lang="pt-PT" dirty="0" smtClean="0"/>
              <a:t>estão relacionados </a:t>
            </a:r>
            <a:r>
              <a:rPr lang="pt-PT" dirty="0"/>
              <a:t>com as práticas </a:t>
            </a:r>
            <a:r>
              <a:rPr lang="pt-PT" dirty="0" smtClean="0"/>
              <a:t>escolares. </a:t>
            </a:r>
          </a:p>
          <a:p>
            <a:pPr marL="0" indent="0" algn="just">
              <a:buNone/>
            </a:pPr>
            <a:endParaRPr lang="pt-PT" dirty="0"/>
          </a:p>
          <a:p>
            <a:pPr marL="0" indent="0" algn="just">
              <a:buNone/>
            </a:pPr>
            <a:r>
              <a:rPr lang="pt-PT" dirty="0" smtClean="0"/>
              <a:t>A </a:t>
            </a:r>
            <a:r>
              <a:rPr lang="pt-PT" dirty="0"/>
              <a:t>Gestão Escolar envolve vários sectores. Entre eles, podemos citar quatro áreas principais:</a:t>
            </a:r>
            <a:endParaRPr lang="pt-PT" dirty="0" smtClean="0"/>
          </a:p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9" name="Picture 5" descr="C:\Users\asus\Downloads\Documents\wpensar-blog-pilares-gest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3032956"/>
            <a:ext cx="4420854" cy="29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0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Situação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79490" y="1196752"/>
            <a:ext cx="8785123" cy="4681537"/>
          </a:xfrm>
        </p:spPr>
        <p:txBody>
          <a:bodyPr/>
          <a:lstStyle/>
          <a:p>
            <a:r>
              <a:rPr lang="pt-PT" dirty="0" smtClean="0"/>
              <a:t>Matriculas e renovações realizadas de forma manual, em papeis;</a:t>
            </a:r>
          </a:p>
          <a:p>
            <a:r>
              <a:rPr lang="pt-PT" dirty="0" smtClean="0"/>
              <a:t>Notas dos testes e exames lançadas em planilhas eletrónicas ou físicas. </a:t>
            </a:r>
          </a:p>
          <a:p>
            <a:r>
              <a:rPr lang="pt-PT" dirty="0" smtClean="0"/>
              <a:t>Lista de alunos e professores armazenadas em planilhas eletrónicas e físicas;</a:t>
            </a:r>
          </a:p>
          <a:p>
            <a:r>
              <a:rPr lang="pt-PT" dirty="0" smtClean="0"/>
              <a:t>Resultados sobre situação de passagem ou reprovação fixada em vitrines;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98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Definição do problema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b="1" dirty="0">
                <a:latin typeface="Arial" pitchFamily="34" charset="0"/>
                <a:cs typeface="Arial" pitchFamily="34" charset="0"/>
              </a:rPr>
              <a:t>Necessidade: </a:t>
            </a:r>
          </a:p>
          <a:p>
            <a:pPr marL="0" indent="0">
              <a:buNone/>
            </a:pPr>
            <a:r>
              <a:rPr lang="pt-PT" dirty="0" smtClean="0">
                <a:latin typeface="Arial" pitchFamily="34" charset="0"/>
                <a:cs typeface="Arial" pitchFamily="34" charset="0"/>
              </a:rPr>
              <a:t>Flexibilizar as </a:t>
            </a:r>
            <a:r>
              <a:rPr lang="pt-PT" dirty="0" err="1" smtClean="0">
                <a:latin typeface="Arial" pitchFamily="34" charset="0"/>
                <a:cs typeface="Arial" pitchFamily="34" charset="0"/>
              </a:rPr>
              <a:t>actividades</a:t>
            </a:r>
            <a:r>
              <a:rPr lang="pt-PT" dirty="0" smtClean="0">
                <a:latin typeface="Arial" pitchFamily="34" charset="0"/>
                <a:cs typeface="Arial" pitchFamily="34" charset="0"/>
              </a:rPr>
              <a:t> pedagógicas que decorrem nas escolas em estudo.</a:t>
            </a:r>
            <a:endParaRPr lang="pt-PT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PT" dirty="0">
              <a:latin typeface="Arial" pitchFamily="34" charset="0"/>
              <a:cs typeface="Arial" pitchFamily="34" charset="0"/>
            </a:endParaRPr>
          </a:p>
          <a:p>
            <a:r>
              <a:rPr lang="pt-PT" b="1" dirty="0">
                <a:latin typeface="Arial" pitchFamily="34" charset="0"/>
                <a:cs typeface="Arial" pitchFamily="34" charset="0"/>
              </a:rPr>
              <a:t>Problema:</a:t>
            </a:r>
          </a:p>
          <a:p>
            <a:pPr marL="0" indent="0">
              <a:buNone/>
            </a:pPr>
            <a:r>
              <a:rPr lang="pt-PT" dirty="0" smtClean="0"/>
              <a:t>Processos pedagógicos das escolas realizados de forma ineficiente, colocando em risco os dados da mesma</a:t>
            </a:r>
            <a:r>
              <a:rPr lang="en-US" dirty="0" smtClean="0"/>
              <a:t>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9490" y="1016733"/>
            <a:ext cx="8785123" cy="49332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PT" dirty="0" smtClean="0"/>
          </a:p>
          <a:p>
            <a:r>
              <a:rPr lang="pt-PT" dirty="0" smtClean="0"/>
              <a:t>Vulnerabilidade de dados (incêndios,</a:t>
            </a:r>
          </a:p>
          <a:p>
            <a:pPr marL="0" indent="0">
              <a:buNone/>
            </a:pPr>
            <a:r>
              <a:rPr lang="pt-PT" dirty="0" smtClean="0"/>
              <a:t>    calamidades ou mesmo roedores são um </a:t>
            </a:r>
          </a:p>
          <a:p>
            <a:pPr marL="0" indent="0">
              <a:buNone/>
            </a:pPr>
            <a:r>
              <a:rPr lang="pt-PT" dirty="0" smtClean="0"/>
              <a:t>     risco) por estarem armazenados em papeis.</a:t>
            </a:r>
          </a:p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Dificuldade em encontrar dados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3" descr="C:\Users\MILA\Desktop\shutterstock_2217800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543" y="1628800"/>
            <a:ext cx="3825917" cy="16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43" y="3897365"/>
            <a:ext cx="3825917" cy="18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52636"/>
            <a:ext cx="8785123" cy="922114"/>
          </a:xfrm>
        </p:spPr>
        <p:txBody>
          <a:bodyPr/>
          <a:lstStyle/>
          <a:p>
            <a:r>
              <a:rPr lang="pt-PT" b="1" dirty="0" smtClean="0"/>
              <a:t>Projectos </a:t>
            </a:r>
            <a:r>
              <a:rPr lang="pt-PT" b="1" dirty="0"/>
              <a:t>semelhantes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No mercado, existem alguns sistemas utilizados para a gestão escolar, entre os quais</a:t>
            </a:r>
          </a:p>
          <a:p>
            <a:pPr marL="0" indent="0">
              <a:buNone/>
            </a:pPr>
            <a:r>
              <a:rPr lang="pt-PT" dirty="0"/>
              <a:t>podemos encontrar</a:t>
            </a:r>
            <a:r>
              <a:rPr lang="pt-PT" dirty="0" smtClean="0"/>
              <a:t>.</a:t>
            </a:r>
          </a:p>
          <a:p>
            <a:pPr marL="0" indent="0">
              <a:buNone/>
            </a:pPr>
            <a:r>
              <a:rPr lang="pt-PT" b="1" dirty="0" smtClean="0"/>
              <a:t>              EPM – CELP                                     </a:t>
            </a:r>
            <a:r>
              <a:rPr lang="pt-PT" b="1" dirty="0"/>
              <a:t>Sistema de Registo Académico</a:t>
            </a:r>
            <a:endParaRPr lang="pt-PT" b="1" dirty="0" smtClean="0"/>
          </a:p>
          <a:p>
            <a:pPr marL="0" indent="0">
              <a:buNone/>
            </a:pPr>
            <a:r>
              <a:rPr lang="pt-PT" dirty="0" smtClean="0"/>
              <a:t>                                 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42" name="Picture 2" descr="C:\Users\asus\Downloads\Documents\EPMoçambi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600908"/>
            <a:ext cx="2232248" cy="12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sus\Downloads\Documents\transferi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2603689"/>
            <a:ext cx="1803930" cy="1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Proposta de Solução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Elaborou-se um sistema com as seguintes funcionalidades:</a:t>
            </a:r>
          </a:p>
          <a:p>
            <a:pPr marL="0" indent="0">
              <a:buNone/>
            </a:pPr>
            <a:endParaRPr lang="pt-PT" dirty="0" smtClean="0"/>
          </a:p>
          <a:p>
            <a:r>
              <a:rPr lang="pt-PT" dirty="0" smtClean="0"/>
              <a:t> Gestão de matriculas;</a:t>
            </a:r>
          </a:p>
          <a:p>
            <a:r>
              <a:rPr lang="pt-PT" dirty="0" smtClean="0"/>
              <a:t> Gestão de notas dos alunos;</a:t>
            </a:r>
          </a:p>
          <a:p>
            <a:r>
              <a:rPr lang="pt-PT" dirty="0" smtClean="0"/>
              <a:t>Gestão de turmas;</a:t>
            </a:r>
          </a:p>
          <a:p>
            <a:r>
              <a:rPr lang="pt-PT" dirty="0" smtClean="0"/>
              <a:t>Entre outras.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Linguagens usadas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C:\Users\asus\Downloads\Documents\1200px-PHP-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717520"/>
            <a:ext cx="2016224" cy="10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sus\Downloads\Documents\1200px-HTML5_logo_and_wordmark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1700808"/>
            <a:ext cx="1692188" cy="16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sus\Downloads\css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48" y="1798834"/>
            <a:ext cx="1224136" cy="173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sus\Downloads\js-logo-badge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80828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79489" y="1124744"/>
            <a:ext cx="8785123" cy="4681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01426A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01426A"/>
              </a:buClr>
              <a:buFont typeface="Arial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01426A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150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92D050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92D050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800" b="1" i="1" dirty="0" err="1" smtClean="0"/>
              <a:t>Front-end</a:t>
            </a:r>
            <a:endParaRPr lang="pt-PT" sz="2800" b="1" i="1" dirty="0" smtClean="0"/>
          </a:p>
          <a:p>
            <a:pPr algn="just"/>
            <a:endParaRPr lang="pt-PT" sz="2800" b="1" dirty="0"/>
          </a:p>
          <a:p>
            <a:pPr algn="just"/>
            <a:endParaRPr lang="pt-PT" sz="2800" b="1" dirty="0" smtClean="0"/>
          </a:p>
          <a:p>
            <a:pPr algn="just"/>
            <a:endParaRPr lang="pt-PT" sz="2800" b="1" dirty="0"/>
          </a:p>
          <a:p>
            <a:pPr algn="just"/>
            <a:endParaRPr lang="pt-PT" sz="2800" b="1" dirty="0" smtClean="0"/>
          </a:p>
          <a:p>
            <a:pPr algn="just"/>
            <a:r>
              <a:rPr lang="pt-PT" sz="2800" b="1" i="1" dirty="0" err="1" smtClean="0"/>
              <a:t>Back-end</a:t>
            </a:r>
            <a:r>
              <a:rPr lang="pt-PT" sz="2800" b="1" dirty="0" smtClean="0"/>
              <a:t> </a:t>
            </a:r>
            <a:r>
              <a:rPr lang="pt-PT" dirty="0" smtClean="0"/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434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Ferramentas usadas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 descr="C:\Users\asus\Downloads\Documents\1_oKtUIXORWEjXLh7aNg4EL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2772308" cy="18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sus\Downloads\Documents\1_mtsk3fQ_BRemFidhkel3d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6"/>
            <a:ext cx="3312368" cy="18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sus\Downloads\Documents\visual-studio-c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7301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sus\Downloads\Documents\1_d1oxh4HnicCCx6eWB9ien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96752"/>
            <a:ext cx="2752307" cy="15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sus\Downloads\Documents\21b620ddf6a2102ee5d898c99d536db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3573016"/>
            <a:ext cx="2653927" cy="13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5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 smtClean="0"/>
              <a:t>Introdução</a:t>
            </a:r>
          </a:p>
          <a:p>
            <a:r>
              <a:rPr lang="pt-PT" dirty="0" err="1" smtClean="0"/>
              <a:t>Objectivos</a:t>
            </a:r>
            <a:r>
              <a:rPr lang="pt-PT" dirty="0" smtClean="0"/>
              <a:t> </a:t>
            </a:r>
          </a:p>
          <a:p>
            <a:r>
              <a:rPr lang="pt-PT" dirty="0" smtClean="0"/>
              <a:t>Metodologia</a:t>
            </a:r>
          </a:p>
          <a:p>
            <a:r>
              <a:rPr lang="pt-PT" dirty="0" smtClean="0"/>
              <a:t>Situação actual</a:t>
            </a:r>
          </a:p>
          <a:p>
            <a:r>
              <a:rPr lang="pt-PT" dirty="0" smtClean="0"/>
              <a:t>Definição do problema</a:t>
            </a:r>
          </a:p>
          <a:p>
            <a:r>
              <a:rPr lang="pt-PT" dirty="0" smtClean="0"/>
              <a:t>Projectos Semelhantes </a:t>
            </a:r>
          </a:p>
          <a:p>
            <a:r>
              <a:rPr lang="pt-PT" dirty="0" smtClean="0"/>
              <a:t>Proposta de </a:t>
            </a:r>
            <a:r>
              <a:rPr lang="pt-PT" dirty="0"/>
              <a:t>Solução</a:t>
            </a:r>
          </a:p>
          <a:p>
            <a:r>
              <a:rPr lang="pt-PT" dirty="0" smtClean="0"/>
              <a:t>Protótipo</a:t>
            </a:r>
          </a:p>
          <a:p>
            <a:r>
              <a:rPr lang="pt-PT" dirty="0" smtClean="0"/>
              <a:t>Conclusão</a:t>
            </a:r>
          </a:p>
          <a:p>
            <a:pPr marL="0" indent="0">
              <a:buNone/>
            </a:pPr>
            <a:r>
              <a:rPr lang="pt-PT" dirty="0" smtClean="0"/>
              <a:t> 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8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2744924"/>
            <a:ext cx="8785123" cy="922114"/>
          </a:xfrm>
        </p:spPr>
        <p:txBody>
          <a:bodyPr/>
          <a:lstStyle/>
          <a:p>
            <a:pPr algn="ctr"/>
            <a:r>
              <a:rPr lang="pt-PT" sz="4400" dirty="0" smtClean="0"/>
              <a:t>Protótipo</a:t>
            </a:r>
            <a:endParaRPr lang="pt-PT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Conclusão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8877" y="440668"/>
            <a:ext cx="8137559" cy="514857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spcBef>
                <a:spcPct val="20000"/>
              </a:spcBef>
              <a:buNone/>
            </a:pPr>
            <a:r>
              <a:rPr lang="en-US" sz="46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sz="4600" dirty="0" err="1" smtClean="0">
                <a:latin typeface="Arial" pitchFamily="34" charset="0"/>
                <a:cs typeface="Arial" pitchFamily="34" charset="0"/>
              </a:rPr>
              <a:t>Gratos</a:t>
            </a:r>
            <a:r>
              <a:rPr lang="en-US" sz="4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600" dirty="0">
                <a:latin typeface="Arial" pitchFamily="34" charset="0"/>
                <a:cs typeface="Arial" pitchFamily="34" charset="0"/>
              </a:rPr>
              <a:t>pela </a:t>
            </a:r>
            <a:r>
              <a:rPr lang="en-US" sz="4600" dirty="0" err="1">
                <a:latin typeface="Arial" pitchFamily="34" charset="0"/>
                <a:cs typeface="Arial" pitchFamily="34" charset="0"/>
              </a:rPr>
              <a:t>aten</a:t>
            </a:r>
            <a:r>
              <a:rPr lang="pt-PT" sz="4600" dirty="0" err="1">
                <a:latin typeface="Arial" pitchFamily="34" charset="0"/>
                <a:cs typeface="Arial" pitchFamily="34" charset="0"/>
              </a:rPr>
              <a:t>ção</a:t>
            </a:r>
            <a:r>
              <a:rPr lang="pt-PT" sz="4600" dirty="0">
                <a:latin typeface="Arial" pitchFamily="34" charset="0"/>
                <a:cs typeface="Arial" pitchFamily="34" charset="0"/>
              </a:rPr>
              <a:t>!</a:t>
            </a:r>
            <a:endParaRPr lang="en-US" sz="4600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fixe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5637" y="2312876"/>
            <a:ext cx="267160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  <a:r>
              <a:rPr lang="en-US" dirty="0"/>
              <a:t> 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Objectivos 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pt-PT" b="1" dirty="0"/>
              <a:t>Geral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Desenvolver um sistema integrado de gestão escolar </a:t>
            </a:r>
            <a:r>
              <a:rPr lang="pt-PT" dirty="0" smtClean="0"/>
              <a:t>para </a:t>
            </a:r>
            <a:r>
              <a:rPr lang="pt-PT" dirty="0"/>
              <a:t>escolas secundárias </a:t>
            </a:r>
            <a:r>
              <a:rPr lang="pt-PT" dirty="0" smtClean="0"/>
              <a:t>públicas a nível </a:t>
            </a:r>
            <a:r>
              <a:rPr lang="pt-PT" dirty="0"/>
              <a:t>do Distrito Municipal </a:t>
            </a:r>
            <a:r>
              <a:rPr lang="pt-PT" dirty="0" err="1"/>
              <a:t>Kamubukwane</a:t>
            </a:r>
            <a:r>
              <a:rPr lang="pt-PT" dirty="0" smtClean="0"/>
              <a:t>.</a:t>
            </a:r>
          </a:p>
          <a:p>
            <a:pPr marL="0" lvl="0" indent="0">
              <a:buNone/>
            </a:pPr>
            <a:endParaRPr lang="pt-PT" dirty="0"/>
          </a:p>
          <a:p>
            <a:pPr lvl="0"/>
            <a:r>
              <a:rPr lang="pt-PT" b="1" dirty="0" smtClean="0"/>
              <a:t>Específicos</a:t>
            </a:r>
            <a:endParaRPr lang="pt-PT" b="1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Analisar as metodologias </a:t>
            </a:r>
            <a:r>
              <a:rPr lang="pt-PT" dirty="0" smtClean="0"/>
              <a:t>usadas </a:t>
            </a:r>
            <a:r>
              <a:rPr lang="pt-PT" dirty="0" err="1" smtClean="0"/>
              <a:t>actualmente</a:t>
            </a:r>
            <a:endParaRPr lang="pt-PT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Identificar os problemas </a:t>
            </a:r>
            <a:r>
              <a:rPr lang="pt-PT" dirty="0" smtClean="0"/>
              <a:t>enfrentados</a:t>
            </a:r>
            <a:endParaRPr lang="pt-PT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pt-PT"/>
              <a:t>Propor </a:t>
            </a:r>
            <a:r>
              <a:rPr lang="pt-PT" smtClean="0"/>
              <a:t>melhorias</a:t>
            </a:r>
            <a:endParaRPr lang="pt-PT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Apresentar o sistema.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Metodologia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O </a:t>
            </a:r>
            <a:r>
              <a:rPr lang="pt-PT" dirty="0"/>
              <a:t>presente trabalho apresenta uma pesquisa de natureza aplicada e com uma abordagem tanto qualitativa assim como quantitativa e com objectivos exploratórios. As metodologias </a:t>
            </a:r>
            <a:r>
              <a:rPr lang="pt-PT" dirty="0" smtClean="0"/>
              <a:t>usadas </a:t>
            </a:r>
            <a:r>
              <a:rPr lang="pt-PT" dirty="0"/>
              <a:t>foram: </a:t>
            </a:r>
            <a:endParaRPr lang="pt-PT" dirty="0" smtClean="0"/>
          </a:p>
          <a:p>
            <a:pPr marL="0" indent="0">
              <a:buNone/>
            </a:pPr>
            <a:endParaRPr lang="pt-PT" b="1" dirty="0"/>
          </a:p>
          <a:p>
            <a:r>
              <a:rPr lang="pt-PT" b="1" dirty="0" smtClean="0"/>
              <a:t>Recolha de dados</a:t>
            </a:r>
            <a:endParaRPr lang="pt-PT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pt-PT" dirty="0" smtClean="0"/>
              <a:t>Pesquisa </a:t>
            </a:r>
            <a:r>
              <a:rPr lang="pt-PT" dirty="0"/>
              <a:t>e revisão bibliográfica;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dirty="0"/>
              <a:t>Entrevistas com profissionais da área da educação;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Análise de </a:t>
            </a:r>
            <a:r>
              <a:rPr lang="pt-PT" dirty="0" smtClean="0"/>
              <a:t>diversos </a:t>
            </a:r>
            <a:r>
              <a:rPr lang="pt-PT" dirty="0"/>
              <a:t>sistemas usados para a gestão escolar.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Escola</a:t>
            </a:r>
            <a:endParaRPr lang="pt-PT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É a instituição que fornece o processo </a:t>
            </a:r>
            <a:r>
              <a:rPr lang="pt-PT" dirty="0" smtClean="0"/>
              <a:t>de ensino </a:t>
            </a:r>
            <a:r>
              <a:rPr lang="pt-PT" dirty="0"/>
              <a:t>para discentes (alunos), com </a:t>
            </a:r>
            <a:r>
              <a:rPr lang="pt-PT" dirty="0" smtClean="0"/>
              <a:t>o objectivo </a:t>
            </a:r>
            <a:r>
              <a:rPr lang="pt-PT" dirty="0"/>
              <a:t>de formar e desenvolver </a:t>
            </a:r>
            <a:r>
              <a:rPr lang="pt-PT" dirty="0" smtClean="0"/>
              <a:t>cada indivíduo </a:t>
            </a:r>
            <a:r>
              <a:rPr lang="pt-PT" dirty="0"/>
              <a:t>em seus aspectos </a:t>
            </a:r>
            <a:r>
              <a:rPr lang="pt-PT" dirty="0" smtClean="0"/>
              <a:t>cultural, social </a:t>
            </a:r>
            <a:r>
              <a:rPr lang="pt-PT" dirty="0"/>
              <a:t>e cognitivo.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146" name="Picture 2" descr="C:\Users\asus\Downloads\Documents\144182-por-que-a-relacao-entre-escola-e-comunidade-e-importante-enten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5207421" cy="33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Ensino em Moçambique 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3508" y="944724"/>
            <a:ext cx="8785123" cy="4681537"/>
          </a:xfrm>
        </p:spPr>
        <p:txBody>
          <a:bodyPr>
            <a:normAutofit/>
          </a:bodyPr>
          <a:lstStyle/>
          <a:p>
            <a:r>
              <a:rPr lang="pt-PT" dirty="0" smtClean="0"/>
              <a:t>Ensino Pré-primário e Primário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" descr="C:\Users\asus\Downloads\Documents\schoolm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48780"/>
            <a:ext cx="4873580" cy="42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Alfabetização e Educação de Adultos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122" name="Picture 2" descr="C:\Users\asus\Downloads\Documents\0,143c3989-b7ed-4feb-8abf-b8211defd86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80828"/>
            <a:ext cx="5401404" cy="3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Ensino Secundário Geral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3" descr="C:\Users\asus\Downloads\g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80828"/>
            <a:ext cx="5658863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7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465</Words>
  <Application>Microsoft Office PowerPoint</Application>
  <PresentationFormat>On-screen Show (4:3)</PresentationFormat>
  <Paragraphs>116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do Office</vt:lpstr>
      <vt:lpstr>Desenvolvimento de um sistema integrado de gestão escolar PARA escolas secundárias públicas a nível do distrito municipal Kamubukwane </vt:lpstr>
      <vt:lpstr>Agenda</vt:lpstr>
      <vt:lpstr>Introdução </vt:lpstr>
      <vt:lpstr>Objectivos </vt:lpstr>
      <vt:lpstr>Metodologia</vt:lpstr>
      <vt:lpstr>Escola</vt:lpstr>
      <vt:lpstr>Tipos de Ensino em Moçambique  </vt:lpstr>
      <vt:lpstr>Tipos de Ensino em Moçambique </vt:lpstr>
      <vt:lpstr>Tipos de Ensino em Moçambique </vt:lpstr>
      <vt:lpstr>Tipos de Ensino em Moçambique </vt:lpstr>
      <vt:lpstr>Tipos de Ensino em Moçambique </vt:lpstr>
      <vt:lpstr>Gestão Escolar </vt:lpstr>
      <vt:lpstr>Situação actual</vt:lpstr>
      <vt:lpstr>Definição do problema</vt:lpstr>
      <vt:lpstr>Descrição do Problema</vt:lpstr>
      <vt:lpstr>Projectos semelhantes</vt:lpstr>
      <vt:lpstr>Proposta de Solução </vt:lpstr>
      <vt:lpstr>Linguagens usadas </vt:lpstr>
      <vt:lpstr>Ferramentas usadas </vt:lpstr>
      <vt:lpstr>Protótipo</vt:lpstr>
      <vt:lpstr>Conclusão </vt:lpstr>
      <vt:lpstr>PowerPoint Presentation</vt:lpstr>
    </vt:vector>
  </TitlesOfParts>
  <Company>LNEC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Helder David</dc:creator>
  <cp:lastModifiedBy>asus</cp:lastModifiedBy>
  <cp:revision>135</cp:revision>
  <cp:lastPrinted>2019-06-16T21:45:53Z</cp:lastPrinted>
  <dcterms:created xsi:type="dcterms:W3CDTF">2011-10-10T09:51:20Z</dcterms:created>
  <dcterms:modified xsi:type="dcterms:W3CDTF">2019-09-20T12:49:15Z</dcterms:modified>
</cp:coreProperties>
</file>